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6" r:id="rId5"/>
    <p:sldId id="260" r:id="rId6"/>
    <p:sldId id="267" r:id="rId7"/>
    <p:sldId id="261" r:id="rId8"/>
    <p:sldId id="262" r:id="rId9"/>
    <p:sldId id="265" r:id="rId10"/>
    <p:sldId id="263" r:id="rId11"/>
    <p:sldId id="264" r:id="rId12"/>
    <p:sldId id="268" r:id="rId13"/>
    <p:sldId id="269" r:id="rId14"/>
    <p:sldId id="270" r:id="rId15"/>
    <p:sldId id="271" r:id="rId16"/>
    <p:sldId id="280" r:id="rId17"/>
    <p:sldId id="278" r:id="rId18"/>
    <p:sldId id="279" r:id="rId19"/>
    <p:sldId id="275" r:id="rId20"/>
    <p:sldId id="272" r:id="rId21"/>
    <p:sldId id="276" r:id="rId22"/>
    <p:sldId id="273" r:id="rId23"/>
    <p:sldId id="277" r:id="rId24"/>
    <p:sldId id="274" r:id="rId25"/>
  </p:sldIdLst>
  <p:sldSz cx="9144000" cy="6858000" type="screen4x3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>
              <a:solidFill>
                <a:srgbClr val="626297"/>
              </a:solidFill>
              <a:prstDash val="solid"/>
              <a:bevel/>
            </a:ln>
          </a:left>
          <a:right>
            <a:ln w="9525" cap="flat">
              <a:solidFill>
                <a:srgbClr val="626297"/>
              </a:solidFill>
              <a:prstDash val="solid"/>
              <a:bevel/>
            </a:ln>
          </a:right>
          <a:top>
            <a:ln w="9525" cap="flat">
              <a:solidFill>
                <a:srgbClr val="626297"/>
              </a:solidFill>
              <a:prstDash val="solid"/>
              <a:bevel/>
            </a:ln>
          </a:top>
          <a:bottom>
            <a:ln w="9525" cap="flat">
              <a:solidFill>
                <a:srgbClr val="626297"/>
              </a:solidFill>
              <a:prstDash val="solid"/>
              <a:bevel/>
            </a:ln>
          </a:bottom>
          <a:insideH>
            <a:ln w="9525" cap="flat">
              <a:solidFill>
                <a:srgbClr val="626297"/>
              </a:solidFill>
              <a:prstDash val="solid"/>
              <a:bevel/>
            </a:ln>
          </a:insideH>
          <a:insideV>
            <a:ln w="9525" cap="flat">
              <a:solidFill>
                <a:srgbClr val="626297"/>
              </a:solidFill>
              <a:prstDash val="solid"/>
              <a:bevel/>
            </a:ln>
          </a:insideV>
        </a:tcBdr>
        <a:fill>
          <a:solidFill>
            <a:srgbClr val="666699">
              <a:alpha val="4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>
              <a:solidFill>
                <a:srgbClr val="626297"/>
              </a:solidFill>
              <a:prstDash val="solid"/>
              <a:bevel/>
            </a:ln>
          </a:left>
          <a:right>
            <a:ln w="25400" cap="flat">
              <a:solidFill>
                <a:srgbClr val="666699"/>
              </a:solidFill>
              <a:prstDash val="solid"/>
              <a:bevel/>
            </a:ln>
          </a:right>
          <a:top>
            <a:ln w="9525" cap="flat">
              <a:solidFill>
                <a:srgbClr val="626297"/>
              </a:solidFill>
              <a:prstDash val="solid"/>
              <a:bevel/>
            </a:ln>
          </a:top>
          <a:bottom>
            <a:ln w="9525" cap="flat">
              <a:solidFill>
                <a:srgbClr val="626297"/>
              </a:solidFill>
              <a:prstDash val="solid"/>
              <a:bevel/>
            </a:ln>
          </a:bottom>
          <a:insideH>
            <a:ln w="9525" cap="flat">
              <a:solidFill>
                <a:srgbClr val="626297"/>
              </a:solidFill>
              <a:prstDash val="solid"/>
              <a:bevel/>
            </a:ln>
          </a:insideH>
          <a:insideV>
            <a:ln w="9525" cap="flat">
              <a:solidFill>
                <a:srgbClr val="626297"/>
              </a:solidFill>
              <a:prstDash val="solid"/>
              <a:bevel/>
            </a:ln>
          </a:insideV>
        </a:tcBdr>
        <a:fill>
          <a:solidFill>
            <a:srgbClr val="666699">
              <a:alpha val="4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66699"/>
              </a:solidFill>
              <a:prstDash val="solid"/>
              <a:bevel/>
            </a:ln>
          </a:top>
          <a:bottom>
            <a:ln w="25400" cap="flat">
              <a:solidFill>
                <a:srgbClr val="666699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626297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69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2CCD2"/>
          </a:solidFill>
        </a:fill>
      </a:tcStyle>
    </a:wholeTbl>
    <a:band2H>
      <a:tcTxStyle/>
      <a:tcStyle>
        <a:tcBdr/>
        <a:fill>
          <a:solidFill>
            <a:srgbClr val="EAE7EA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336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336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3366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2D2DD"/>
          </a:solidFill>
        </a:fill>
      </a:tcStyle>
    </a:wholeTbl>
    <a:band2H>
      <a:tcTxStyle/>
      <a:tcStyle>
        <a:tcBdr/>
        <a:fill>
          <a:solidFill>
            <a:srgbClr val="EAEAE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669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669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669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DFCA"/>
          </a:solidFill>
        </a:fill>
      </a:tcStyle>
    </a:wholeTbl>
    <a:band2H>
      <a:tcTxStyle/>
      <a:tcStyle>
        <a:tcBdr/>
        <a:fill>
          <a:solidFill>
            <a:srgbClr val="F0F0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3A10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3A10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3A10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336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3366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64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0_Diapositive de titre v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" name="image1.png" descr="S:\serv_com\01_CHARTE-INSA-Rennes\2014\08_Modèles-PPT\Triangle-bas.eps"/>
          <p:cNvPicPr/>
          <p:nvPr/>
        </p:nvPicPr>
        <p:blipFill>
          <a:blip r:embed="rId2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2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3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" name="image4.jpg" descr="103_MG_6861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71437" y="1296070"/>
            <a:ext cx="9144001" cy="4454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sp>
        <p:nvSpPr>
          <p:cNvPr id="20" name="Shape 20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13.jpg" descr="PPT-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124" name="Shape 124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4.jpg" descr="PPT-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15.jpg" descr="PPT-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8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16.jpg" descr="PPT-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160" name="Shape 160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17.jpg" descr="PPT-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172" name="Shape 172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457200" y="2245729"/>
            <a:ext cx="8229600" cy="121785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36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808080"/>
                </a:solidFill>
              </a:rPr>
              <a:t>Texte du titre</a:t>
            </a:r>
          </a:p>
        </p:txBody>
      </p:sp>
      <p:sp>
        <p:nvSpPr>
          <p:cNvPr id="179" name="Shape 179"/>
          <p:cNvSpPr/>
          <p:nvPr/>
        </p:nvSpPr>
        <p:spPr>
          <a:xfrm rot="16200000" flipH="1" flipV="1">
            <a:off x="204822" y="6392533"/>
            <a:ext cx="273924" cy="68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0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7925" y="6474385"/>
            <a:ext cx="636200" cy="28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18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576" y="6535078"/>
            <a:ext cx="1008001" cy="21980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683568" y="3463581"/>
            <a:ext cx="7772401" cy="794933"/>
          </a:xfrm>
          <a:prstGeom prst="rect">
            <a:avLst/>
          </a:prstGeom>
        </p:spPr>
        <p:txBody>
          <a:bodyPr anchor="ctr"/>
          <a:lstStyle>
            <a:lvl1pPr marL="0" indent="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 5</a:t>
            </a:r>
          </a:p>
        </p:txBody>
      </p:sp>
      <p:sp>
        <p:nvSpPr>
          <p:cNvPr id="183" name="Shape 183"/>
          <p:cNvSpPr/>
          <p:nvPr/>
        </p:nvSpPr>
        <p:spPr>
          <a:xfrm rot="5400000" flipH="1" flipV="1">
            <a:off x="8382720" y="-325702"/>
            <a:ext cx="435581" cy="1086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47000"/>
                </a:srgbClr>
              </a:gs>
            </a:gsLst>
            <a:lin ang="588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 rot="5400000" flipH="1" flipV="1">
            <a:off x="8665254" y="-204823"/>
            <a:ext cx="273924" cy="68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5700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Texte niveau 1</a:t>
            </a:r>
          </a:p>
          <a:p>
            <a:pPr lvl="1">
              <a:defRPr sz="1800"/>
            </a:pPr>
            <a:r>
              <a:rPr sz="1600"/>
              <a:t>Texte niveau 2</a:t>
            </a:r>
          </a:p>
          <a:p>
            <a:pPr lvl="2">
              <a:defRPr sz="1800"/>
            </a:pPr>
            <a:r>
              <a:rPr sz="1600"/>
              <a:t>Texte niveau 3</a:t>
            </a:r>
          </a:p>
          <a:p>
            <a:pPr lvl="3">
              <a:defRPr sz="1800"/>
            </a:pPr>
            <a:r>
              <a:rPr sz="1600"/>
              <a:t>Texte niveau 4</a:t>
            </a:r>
          </a:p>
          <a:p>
            <a:pPr lvl="4">
              <a:defRPr sz="1800"/>
            </a:pPr>
            <a:r>
              <a:rPr sz="1600"/>
              <a:t>Texte niveau 5</a:t>
            </a:r>
          </a:p>
        </p:txBody>
      </p:sp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38600" cy="57332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62000" indent="-304800">
              <a:buFontTx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>
              <a:buFontTx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74800" indent="-203200">
              <a:buFontTx/>
              <a:buChar char="–"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32000" indent="-203200">
              <a:buFontTx/>
              <a:buChar char="»"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 5</a:t>
            </a:r>
          </a:p>
        </p:txBody>
      </p: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xfrm>
            <a:off x="467543" y="703677"/>
            <a:ext cx="4040189" cy="10498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 5</a:t>
            </a:r>
          </a:p>
        </p:txBody>
      </p:sp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382005" y="258854"/>
            <a:ext cx="8229601" cy="444824"/>
          </a:xfrm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xfrm>
            <a:off x="3575050" y="864142"/>
            <a:ext cx="5111750" cy="59938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838200" indent="-381000">
              <a:spcBef>
                <a:spcPts val="400"/>
              </a:spcBef>
              <a:buFontTx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295400" indent="-381000">
              <a:spcBef>
                <a:spcPts val="400"/>
              </a:spcBef>
              <a:buFontTx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400"/>
              </a:spcBef>
              <a:buFontTx/>
              <a:buChar char="–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400"/>
              </a:spcBef>
              <a:buFontTx/>
              <a:buChar char="»"/>
              <a:defRPr sz="20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2000"/>
              <a:t>Texte niveau 1</a:t>
            </a:r>
          </a:p>
          <a:p>
            <a:pPr lvl="1">
              <a:defRPr sz="1800"/>
            </a:pPr>
            <a:r>
              <a:rPr sz="2000"/>
              <a:t>Texte niveau 2</a:t>
            </a:r>
          </a:p>
          <a:p>
            <a:pPr lvl="2">
              <a:defRPr sz="1800"/>
            </a:pPr>
            <a:r>
              <a:rPr sz="2000"/>
              <a:t>Texte niveau 3</a:t>
            </a:r>
          </a:p>
          <a:p>
            <a:pPr lvl="3">
              <a:defRPr sz="1800"/>
            </a:pPr>
            <a:r>
              <a:rPr sz="2000"/>
              <a:t>Texte niveau 4</a:t>
            </a:r>
          </a:p>
          <a:p>
            <a:pPr lvl="4">
              <a:defRPr sz="1800"/>
            </a:pPr>
            <a:r>
              <a:rPr sz="2000"/>
              <a:t>Texte niveau 5</a:t>
            </a:r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382005" y="98389"/>
            <a:ext cx="8229601" cy="765754"/>
          </a:xfrm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" name="image1.tif" descr="S:\serv_com\01_CHARTE-INSA-Rennes\2014\08_Modèles-PPT\Triangle-bas.eps"/>
          <p:cNvPicPr/>
          <p:nvPr/>
        </p:nvPicPr>
        <p:blipFill>
          <a:blip r:embed="rId2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2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3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808080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808080"/>
                </a:solidFill>
              </a:rPr>
              <a:t>Texte du titre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 5</a:t>
            </a:r>
          </a:p>
        </p:txBody>
      </p:sp>
      <p:sp>
        <p:nvSpPr>
          <p:cNvPr id="31" name="Shape 31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 rot="16200000" flipH="1" flipV="1">
            <a:off x="204822" y="6392533"/>
            <a:ext cx="273924" cy="68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9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7925" y="6474385"/>
            <a:ext cx="636200" cy="28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18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576" y="6535078"/>
            <a:ext cx="1008001" cy="21980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 rot="5400000" flipH="1" flipV="1">
            <a:off x="8382720" y="-325702"/>
            <a:ext cx="435581" cy="1086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47000"/>
                </a:srgbClr>
              </a:gs>
            </a:gsLst>
            <a:lin ang="588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 rot="5400000" flipH="1" flipV="1">
            <a:off x="8665254" y="-204823"/>
            <a:ext cx="273924" cy="68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5700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" name="image5.jpg" descr="XW9K9746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340767"/>
            <a:ext cx="9144000" cy="43815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sp>
        <p:nvSpPr>
          <p:cNvPr id="43" name="Shape 43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7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6.jpg" descr="117__MG_0177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404664"/>
            <a:ext cx="9144000" cy="544830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sp>
        <p:nvSpPr>
          <p:cNvPr id="55" name="Shape 55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6" name="image7.jpg" descr="247__MG_3783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2821" y="762000"/>
            <a:ext cx="9166822" cy="533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pic>
        <p:nvPicPr>
          <p:cNvPr id="80" name="image8.jpg" descr="060_XW9K4392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985266"/>
            <a:ext cx="9144000" cy="4887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0" name="image9.jpg" descr="087_XW9K4421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764704"/>
            <a:ext cx="9144000" cy="50165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hape 98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" name="image10.jpg" descr="012_MG_3644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6177" y="980728"/>
            <a:ext cx="9183517" cy="5134583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1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2" name="image1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rot="16200000" flipH="1" flipV="1">
            <a:off x="204822" y="6392533"/>
            <a:ext cx="273924" cy="68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340442"/>
            <a:ext cx="8229600" cy="5517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1600"/>
              <a:t>Texte niveau 1</a:t>
            </a:r>
          </a:p>
          <a:p>
            <a:pPr lvl="1">
              <a:defRPr sz="1800"/>
            </a:pPr>
            <a:r>
              <a:rPr sz="1600"/>
              <a:t>Texte niveau 2</a:t>
            </a:r>
          </a:p>
          <a:p>
            <a:pPr lvl="2">
              <a:defRPr sz="1800"/>
            </a:pPr>
            <a:r>
              <a:rPr sz="1600"/>
              <a:t>Texte niveau 3</a:t>
            </a:r>
          </a:p>
          <a:p>
            <a:pPr lvl="3">
              <a:defRPr sz="1800"/>
            </a:pPr>
            <a:r>
              <a:rPr sz="1600"/>
              <a:t>Texte niveau 4</a:t>
            </a:r>
          </a:p>
          <a:p>
            <a:pPr lvl="4">
              <a:defRPr sz="1800"/>
            </a:pPr>
            <a:r>
              <a:rPr sz="1600"/>
              <a:t>Texte niveau 5</a:t>
            </a:r>
          </a:p>
        </p:txBody>
      </p:sp>
      <p:pic>
        <p:nvPicPr>
          <p:cNvPr id="4" name="image3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237925" y="6474385"/>
            <a:ext cx="636200" cy="28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18.png" descr="Logo_INSALyon-quadri copi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755576" y="6535078"/>
            <a:ext cx="1008001" cy="21980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 rot="5400000" flipH="1" flipV="1">
            <a:off x="8382720" y="-325702"/>
            <a:ext cx="435581" cy="1086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47000"/>
                </a:srgbClr>
              </a:gs>
            </a:gsLst>
            <a:lin ang="588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 rot="5400000" flipH="1" flipV="1">
            <a:off x="8665254" y="-204823"/>
            <a:ext cx="273924" cy="68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5700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82005" y="0"/>
            <a:ext cx="8229601" cy="96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  <p:sp>
        <p:nvSpPr>
          <p:cNvPr id="9" name="Shape 9"/>
          <p:cNvSpPr/>
          <p:nvPr/>
        </p:nvSpPr>
        <p:spPr>
          <a:xfrm>
            <a:off x="457200" y="697110"/>
            <a:ext cx="3600001" cy="36001"/>
          </a:xfrm>
          <a:prstGeom prst="rect">
            <a:avLst/>
          </a:prstGeom>
          <a:gradFill>
            <a:gsLst>
              <a:gs pos="0">
                <a:srgbClr val="0F4E6E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1pPr>
      <a:lvl2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2pPr>
      <a:lvl3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3pPr>
      <a:lvl4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4pPr>
      <a:lvl5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5pPr>
      <a:lvl6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6pPr>
      <a:lvl7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7pPr>
      <a:lvl8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8pPr>
      <a:lvl9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1pPr>
      <a:lvl2pPr marL="742950" indent="-28575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2pPr>
      <a:lvl3pPr marL="1143000" indent="-2286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3pPr>
      <a:lvl4pPr marL="1600200" indent="-2286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4pPr>
      <a:lvl5pPr marL="2057400" indent="-2286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5pPr>
      <a:lvl6pPr marL="24688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6pPr>
      <a:lvl7pPr marL="29260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7pPr>
      <a:lvl8pPr marL="33832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8pPr>
      <a:lvl9pPr marL="38404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4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35"/>
          <p:cNvSpPr>
            <a:spLocks noGrp="1"/>
          </p:cNvSpPr>
          <p:nvPr>
            <p:ph type="title"/>
          </p:nvPr>
        </p:nvSpPr>
        <p:spPr>
          <a:xfrm>
            <a:off x="0" y="2571744"/>
            <a:ext cx="9144000" cy="1082676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/>
              <a:t>PROJET C - GBF</a:t>
            </a:r>
            <a:endParaRPr lang="fr-FR" sz="6000" dirty="0"/>
          </a:p>
        </p:txBody>
      </p:sp>
      <p:sp>
        <p:nvSpPr>
          <p:cNvPr id="37" name="Espace réservé du texte 36"/>
          <p:cNvSpPr>
            <a:spLocks noGrp="1"/>
          </p:cNvSpPr>
          <p:nvPr>
            <p:ph type="body" idx="1"/>
          </p:nvPr>
        </p:nvSpPr>
        <p:spPr>
          <a:xfrm>
            <a:off x="0" y="4071942"/>
            <a:ext cx="9144000" cy="682776"/>
          </a:xfrm>
        </p:spPr>
        <p:txBody>
          <a:bodyPr>
            <a:normAutofit/>
          </a:bodyPr>
          <a:lstStyle/>
          <a:p>
            <a:pPr algn="ctr"/>
            <a:r>
              <a:rPr lang="fr-FR" sz="2000" i="1" dirty="0" smtClean="0"/>
              <a:t>ABBAS – HYVON – NEEL - POLLIEND</a:t>
            </a:r>
            <a:endParaRPr lang="fr-FR" sz="2000" i="1" dirty="0"/>
          </a:p>
        </p:txBody>
      </p:sp>
      <p:sp>
        <p:nvSpPr>
          <p:cNvPr id="4" name="Espace réservé du texte 36"/>
          <p:cNvSpPr txBox="1">
            <a:spLocks/>
          </p:cNvSpPr>
          <p:nvPr/>
        </p:nvSpPr>
        <p:spPr>
          <a:xfrm>
            <a:off x="0" y="5032240"/>
            <a:ext cx="9144000" cy="6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02/02/2016</a:t>
            </a:r>
            <a:endParaRPr kumimoji="0" lang="fr-FR" sz="20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TESTS ET VALIDATION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10</a:t>
            </a:r>
            <a:endParaRPr sz="1100" b="1">
              <a:solidFill>
                <a:srgbClr val="888888"/>
              </a:solidFill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454776" y="1142984"/>
          <a:ext cx="6215106" cy="1285884"/>
        </p:xfrm>
        <a:graphic>
          <a:graphicData uri="http://schemas.openxmlformats.org/drawingml/2006/table">
            <a:tbl>
              <a:tblPr/>
              <a:tblGrid>
                <a:gridCol w="4759157"/>
                <a:gridCol w="1455949"/>
              </a:tblGrid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RESULTAT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du diagramme UML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Architecture fichiers et programme clair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Nom de variables explicites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Commentaire du code (ni trop, ni peu)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C00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Correct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Factorisation du code (éviter la duplication)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740528" y="2838196"/>
          <a:ext cx="7500990" cy="1948126"/>
        </p:xfrm>
        <a:graphic>
          <a:graphicData uri="http://schemas.openxmlformats.org/drawingml/2006/table">
            <a:tbl>
              <a:tblPr/>
              <a:tblGrid>
                <a:gridCol w="6185027"/>
                <a:gridCol w="1315963"/>
              </a:tblGrid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RESULTAT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des différentes classes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de l'IHM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les interactions de l'IHM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la génération du fichier wave (en-tête, données etc.)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 smtClean="0">
                          <a:solidFill>
                            <a:srgbClr val="FFC00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Correct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24029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affichage fenêtre de visualisation (avec un fichier </a:t>
                      </a:r>
                      <a:r>
                        <a:rPr lang="fr-FR" sz="1400" b="1" dirty="0" err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wave</a:t>
                      </a: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simulé)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le signal en temporel via la visualisation intégré à l'IHM 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le signal via la FFT du logiciel Audacity (CF rappel)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de la librairie dynamique en console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NOK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1142976" y="5251622"/>
          <a:ext cx="7286676" cy="677708"/>
        </p:xfrm>
        <a:graphic>
          <a:graphicData uri="http://schemas.openxmlformats.org/drawingml/2006/table">
            <a:tbl>
              <a:tblPr/>
              <a:tblGrid>
                <a:gridCol w="5634028"/>
                <a:gridCol w="1652648"/>
              </a:tblGrid>
              <a:tr h="23217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RESULTAT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19645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caractéristiques du signal temporel avec un oscilloscope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(</a:t>
                      </a:r>
                      <a:r>
                        <a:rPr lang="fr-FR" sz="1400" dirty="0" err="1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cf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rappel)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3217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la FFT du signal avec l'oscilloscope (CF rappel)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(</a:t>
                      </a:r>
                      <a:r>
                        <a:rPr lang="fr-FR" sz="1400" dirty="0" err="1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cf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rappel)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428596" y="826466"/>
            <a:ext cx="2557749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MODÉLISATION ET CODAGE</a:t>
            </a:r>
            <a:endParaRPr kumimoji="0" lang="fr-FR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29511" y="2513479"/>
            <a:ext cx="189571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TESTS NUMÉRIQUES</a:t>
            </a:r>
            <a:endParaRPr kumimoji="0" lang="fr-FR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37640" y="4894432"/>
            <a:ext cx="1972654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TESTS ANALOGIQUES</a:t>
            </a:r>
            <a:endParaRPr kumimoji="0" lang="fr-FR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à coins arrondis 10">
            <a:hlinkClick r:id="rId2" action="ppaction://hlinksldjump"/>
          </p:cNvPr>
          <p:cNvSpPr/>
          <p:nvPr/>
        </p:nvSpPr>
        <p:spPr>
          <a:xfrm>
            <a:off x="7000892" y="6000768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RAPPEL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457200" y="1142984"/>
            <a:ext cx="8472518" cy="500066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FR" sz="1800" b="1" u="sng" dirty="0" smtClean="0"/>
              <a:t>TECHNIQUE :</a:t>
            </a:r>
          </a:p>
          <a:p>
            <a:endParaRPr lang="fr-FR" sz="1800" dirty="0" smtClean="0"/>
          </a:p>
          <a:p>
            <a:r>
              <a:rPr lang="fr-FR" sz="1800" dirty="0" smtClean="0"/>
              <a:t>Application fonctionnelle, respect du cahier des charges</a:t>
            </a:r>
          </a:p>
          <a:p>
            <a:endParaRPr lang="fr-FR" sz="1800" dirty="0" smtClean="0"/>
          </a:p>
          <a:p>
            <a:r>
              <a:rPr lang="fr-FR" sz="1800" dirty="0" smtClean="0"/>
              <a:t>Librairie dynamique pas développée</a:t>
            </a:r>
          </a:p>
          <a:p>
            <a:pPr>
              <a:buNone/>
            </a:pPr>
            <a:endParaRPr lang="fr-FR" sz="1800" dirty="0" smtClean="0"/>
          </a:p>
          <a:p>
            <a:r>
              <a:rPr lang="fr-FR" sz="1800" dirty="0" smtClean="0"/>
              <a:t>Améliorations possibles :</a:t>
            </a:r>
          </a:p>
          <a:p>
            <a:pPr lvl="1"/>
            <a:r>
              <a:rPr lang="fr-FR" sz="1800" dirty="0" smtClean="0"/>
              <a:t>Sélection du nombre de canaux</a:t>
            </a:r>
          </a:p>
          <a:p>
            <a:pPr lvl="1"/>
            <a:r>
              <a:rPr lang="fr-FR" sz="1800" dirty="0" smtClean="0"/>
              <a:t>Calcul du taux de distorsion harmonique</a:t>
            </a:r>
          </a:p>
          <a:p>
            <a:pPr lvl="1"/>
            <a:r>
              <a:rPr lang="fr-FR" sz="1800" dirty="0" smtClean="0"/>
              <a:t>Génération multiples (enchainer les différents sons)</a:t>
            </a:r>
          </a:p>
          <a:p>
            <a:pPr>
              <a:buNone/>
            </a:pPr>
            <a:endParaRPr lang="fr-FR" sz="1800" dirty="0" smtClean="0"/>
          </a:p>
          <a:p>
            <a:endParaRPr lang="fr-FR" sz="1800" dirty="0" smtClean="0"/>
          </a:p>
          <a:p>
            <a:pPr>
              <a:buNone/>
            </a:pPr>
            <a:r>
              <a:rPr lang="fr-FR" sz="1800" b="1" u="sng" dirty="0" smtClean="0"/>
              <a:t>PÉDAGOGIQUE :</a:t>
            </a:r>
          </a:p>
          <a:p>
            <a:endParaRPr lang="fr-FR" sz="1800" dirty="0" smtClean="0"/>
          </a:p>
          <a:p>
            <a:r>
              <a:rPr lang="fr-FR" sz="1800" dirty="0" smtClean="0"/>
              <a:t>Mise en œuvre des outils théoriques (modélisation UML, héritage de classe, polymorphisme)</a:t>
            </a:r>
          </a:p>
          <a:p>
            <a:endParaRPr lang="fr-FR" sz="1800" dirty="0" smtClean="0"/>
          </a:p>
          <a:p>
            <a:r>
              <a:rPr lang="fr-FR" sz="1800" dirty="0" smtClean="0"/>
              <a:t>Forte utilisation de l’outil Git-Hub</a:t>
            </a:r>
          </a:p>
          <a:p>
            <a:endParaRPr lang="fr-FR" sz="1800" dirty="0" smtClean="0"/>
          </a:p>
          <a:p>
            <a:r>
              <a:rPr lang="fr-FR" sz="1800" dirty="0" smtClean="0"/>
              <a:t>Travail de groupe important</a:t>
            </a:r>
          </a:p>
          <a:p>
            <a:endParaRPr lang="fr-FR" sz="18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11</a:t>
            </a:r>
            <a:endParaRPr sz="11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82651"/>
            <a:ext cx="8229600" cy="1217853"/>
          </a:xfrm>
        </p:spPr>
        <p:txBody>
          <a:bodyPr/>
          <a:lstStyle/>
          <a:p>
            <a:r>
              <a:rPr lang="fr-FR" dirty="0" smtClean="0"/>
              <a:t>MERCI DE VOTRE ATTENTION</a:t>
            </a:r>
            <a:endParaRPr lang="fr-F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28596" y="642918"/>
            <a:ext cx="8286808" cy="52864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à coins arrondis 2">
            <a:hlinkClick r:id="rId3" action="ppaction://hlinksldjump"/>
          </p:cNvPr>
          <p:cNvSpPr/>
          <p:nvPr/>
        </p:nvSpPr>
        <p:spPr>
          <a:xfrm>
            <a:off x="4214810" y="6215082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 rotWithShape="1"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29183" t="16488" r="8846" b="23575"/>
          <a:stretch/>
        </p:blipFill>
        <p:spPr bwMode="auto">
          <a:xfrm>
            <a:off x="714348" y="500042"/>
            <a:ext cx="7786742" cy="5429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sp>
        <p:nvSpPr>
          <p:cNvPr id="4" name="Rectangle à coins arrondis 3">
            <a:hlinkClick r:id="rId3" action="ppaction://hlinksldjump"/>
          </p:cNvPr>
          <p:cNvSpPr/>
          <p:nvPr/>
        </p:nvSpPr>
        <p:spPr>
          <a:xfrm>
            <a:off x="4214810" y="6215082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39" name="Picture 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8156262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40" name="Picture 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100" y="5624533"/>
            <a:ext cx="150495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à coins arrondis 24">
            <a:hlinkClick r:id="rId4" action="ppaction://hlinksldjump"/>
          </p:cNvPr>
          <p:cNvSpPr/>
          <p:nvPr/>
        </p:nvSpPr>
        <p:spPr>
          <a:xfrm>
            <a:off x="4214810" y="6215082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700" b="1" dirty="0" smtClean="0">
                <a:solidFill>
                  <a:srgbClr val="000000"/>
                </a:solidFill>
              </a:rPr>
              <a:t>SIGNAUX </a:t>
            </a:r>
            <a:r>
              <a:rPr lang="fr-FR" sz="1700" b="1" dirty="0" smtClean="0">
                <a:solidFill>
                  <a:srgbClr val="000000"/>
                </a:solidFill>
              </a:rPr>
              <a:t>« </a:t>
            </a:r>
            <a:r>
              <a:rPr kumimoji="0" lang="fr-FR" sz="17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NUMÉRIQUES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 descr="D:\Temp\Projet IF2\GBF_Project\Docs\Rendus\Rendu 3\Screens\Différents fichiers Wav.png"/>
          <p:cNvPicPr>
            <a:picLocks noChangeAspect="1" noChangeArrowheads="1"/>
          </p:cNvPicPr>
          <p:nvPr/>
        </p:nvPicPr>
        <p:blipFill>
          <a:blip r:embed="rId2"/>
          <a:srcRect t="3451" b="15278"/>
          <a:stretch>
            <a:fillRect/>
          </a:stretch>
        </p:blipFill>
        <p:spPr bwMode="auto">
          <a:xfrm>
            <a:off x="1027470" y="780541"/>
            <a:ext cx="7215238" cy="5148789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SINUS NUMÉRIQUE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D:\Temp\Projet IF2\GBF_Project\Docs\Rendus\Rendu 3\Screens\FFT-Cos1k-50-0-16b-441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363" y="1028700"/>
            <a:ext cx="6135687" cy="48006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700" b="1" dirty="0" smtClean="0">
                <a:solidFill>
                  <a:srgbClr val="000000"/>
                </a:solidFill>
              </a:rPr>
              <a:t>FFT DU CARRÉ NUMÉRIQUE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D:\Temp\Projet IF2\GBF_Project\Docs\Rendus\Rendu 3\Screens\FFT-Rect1k-50-0-26-16b-441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363" y="1028700"/>
            <a:ext cx="6135687" cy="48006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SINUS</a:t>
            </a:r>
            <a:r>
              <a:rPr kumimoji="0" lang="fr-FR" sz="17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« ANALOGIQUE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D:\Temp\Projet IF2\GBF_Project\Docs\Rendus\Rendu 3\Screens\TestANA_Cos1k50-0-16b-44100.PNG"/>
          <p:cNvPicPr>
            <a:picLocks noChangeAspect="1" noChangeArrowheads="1"/>
          </p:cNvPicPr>
          <p:nvPr/>
        </p:nvPicPr>
        <p:blipFill>
          <a:blip r:embed="rId2"/>
          <a:srcRect t="8397" r="29133" b="31510"/>
          <a:stretch>
            <a:fillRect/>
          </a:stretch>
        </p:blipFill>
        <p:spPr bwMode="auto">
          <a:xfrm>
            <a:off x="285720" y="1071546"/>
            <a:ext cx="8572560" cy="464347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3124200" y="6500834"/>
            <a:ext cx="2895600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00" b="1">
                <a:solidFill>
                  <a:srgbClr val="888888"/>
                </a:solidFill>
              </a:rPr>
              <a:t>2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457200" y="1840508"/>
            <a:ext cx="8229600" cy="380307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1800">
                <a:latin typeface="Arial" pitchFamily="34" charset="0"/>
                <a:cs typeface="Arial" pitchFamily="34" charset="0"/>
              </a:rPr>
              <a:t>INTRODUCTION </a:t>
            </a: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  <a:defRPr sz="1800"/>
            </a:pP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lang="fr-FR" sz="1800" dirty="0" smtClean="0">
                <a:latin typeface="Arial" pitchFamily="34" charset="0"/>
                <a:cs typeface="Arial" pitchFamily="34" charset="0"/>
              </a:rPr>
              <a:t>CAHIER DES CHARGES</a:t>
            </a:r>
          </a:p>
          <a:p>
            <a:pPr>
              <a:defRPr sz="1800"/>
            </a:pP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>
              <a:defRPr sz="1800"/>
            </a:pPr>
            <a:r>
              <a:rPr lang="fr-FR" sz="1800" dirty="0" smtClean="0">
                <a:latin typeface="Arial" pitchFamily="34" charset="0"/>
                <a:cs typeface="Arial" pitchFamily="34" charset="0"/>
              </a:rPr>
              <a:t>GESTION DE PROJET</a:t>
            </a:r>
          </a:p>
          <a:p>
            <a:pPr lvl="0">
              <a:buNone/>
              <a:defRPr sz="1800"/>
            </a:pP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lang="fr-FR" sz="1800" dirty="0" smtClean="0">
                <a:latin typeface="Arial" pitchFamily="34" charset="0"/>
                <a:cs typeface="Arial" pitchFamily="34" charset="0"/>
              </a:rPr>
              <a:t>REALISATIONS : UML, IHM, SIGNAUX, EXPORT</a:t>
            </a:r>
          </a:p>
          <a:p>
            <a:pPr lvl="1">
              <a:defRPr sz="1800"/>
            </a:pPr>
            <a:endParaRPr sz="180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sz="1800" smtClean="0">
                <a:latin typeface="Arial" pitchFamily="34" charset="0"/>
                <a:cs typeface="Arial" pitchFamily="34" charset="0"/>
              </a:rPr>
              <a:t>TEST</a:t>
            </a:r>
            <a:r>
              <a:rPr lang="fr-FR" sz="1800" dirty="0" smtClean="0">
                <a:latin typeface="Arial" pitchFamily="34" charset="0"/>
                <a:cs typeface="Arial" pitchFamily="34" charset="0"/>
              </a:rPr>
              <a:t>S</a:t>
            </a:r>
            <a:r>
              <a:rPr sz="1800" smtClean="0">
                <a:latin typeface="Arial" pitchFamily="34" charset="0"/>
                <a:cs typeface="Arial" pitchFamily="34" charset="0"/>
              </a:rPr>
              <a:t> </a:t>
            </a:r>
            <a:r>
              <a:rPr sz="1800">
                <a:latin typeface="Arial" pitchFamily="34" charset="0"/>
                <a:cs typeface="Arial" pitchFamily="34" charset="0"/>
              </a:rPr>
              <a:t>ET </a:t>
            </a:r>
            <a:r>
              <a:rPr sz="1800" smtClean="0">
                <a:latin typeface="Arial" pitchFamily="34" charset="0"/>
                <a:cs typeface="Arial" pitchFamily="34" charset="0"/>
              </a:rPr>
              <a:t>VALIDATIO</a:t>
            </a:r>
            <a:r>
              <a:rPr lang="fr-FR" sz="1800" dirty="0" smtClean="0">
                <a:latin typeface="Arial" pitchFamily="34" charset="0"/>
                <a:cs typeface="Arial" pitchFamily="34" charset="0"/>
              </a:rPr>
              <a:t>N</a:t>
            </a:r>
            <a:endParaRPr sz="180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endParaRPr sz="180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sz="1800">
                <a:latin typeface="Arial" pitchFamily="34" charset="0"/>
                <a:cs typeface="Arial" pitchFamily="34" charset="0"/>
              </a:rPr>
              <a:t>CONCLUSION</a:t>
            </a:r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  <a:latin typeface="Arial" pitchFamily="34" charset="0"/>
                <a:cs typeface="Arial" pitchFamily="34" charset="0"/>
              </a:rPr>
              <a:t>PLAN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emp\Projet IF2\GBF_Project\Docs\Rendus\Rendu 3\Screens\FFT_ANA_Cos1k.PNG"/>
          <p:cNvPicPr>
            <a:picLocks noChangeAspect="1" noChangeArrowheads="1"/>
          </p:cNvPicPr>
          <p:nvPr/>
        </p:nvPicPr>
        <p:blipFill>
          <a:blip r:embed="rId2"/>
          <a:srcRect l="794" t="8721" r="28553" b="30232"/>
          <a:stretch>
            <a:fillRect/>
          </a:stretch>
        </p:blipFill>
        <p:spPr bwMode="auto">
          <a:xfrm>
            <a:off x="428596" y="1142984"/>
            <a:ext cx="8429684" cy="4643470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</a:t>
            </a: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SINUS ANALOGIQUE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rtl="0" latinLnBrk="1" hangingPunct="0"/>
            <a:r>
              <a:rPr lang="fr-FR" sz="1700" b="1" dirty="0" smtClean="0">
                <a:solidFill>
                  <a:srgbClr val="000000"/>
                </a:solidFill>
              </a:rPr>
              <a:t>CARRE « ANALOGIQUE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D:\Temp\Projet IF2\GBF_Project\Docs\Rendus\Rendu 3\Screens\TestANA_Rect1k50-0-16b-26-44100.PNG"/>
          <p:cNvPicPr>
            <a:picLocks noChangeAspect="1" noChangeArrowheads="1"/>
          </p:cNvPicPr>
          <p:nvPr/>
        </p:nvPicPr>
        <p:blipFill>
          <a:blip r:embed="rId2"/>
          <a:srcRect t="8269" r="29269" b="30294"/>
          <a:stretch>
            <a:fillRect/>
          </a:stretch>
        </p:blipFill>
        <p:spPr bwMode="auto">
          <a:xfrm>
            <a:off x="357158" y="1071546"/>
            <a:ext cx="8498655" cy="4714908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</a:t>
            </a: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CARRÉ ANALOGIQUE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D:\Temp\Projet IF2\GBF_Project\Docs\Rendus\Rendu 3\Screens\FFT_ANA_Rect1k.PNG"/>
          <p:cNvPicPr>
            <a:picLocks noChangeAspect="1" noChangeArrowheads="1"/>
          </p:cNvPicPr>
          <p:nvPr/>
        </p:nvPicPr>
        <p:blipFill>
          <a:blip r:embed="rId2"/>
          <a:srcRect l="492" t="8781" r="28571" b="31154"/>
          <a:stretch>
            <a:fillRect/>
          </a:stretch>
        </p:blipFill>
        <p:spPr bwMode="auto">
          <a:xfrm>
            <a:off x="428596" y="1071546"/>
            <a:ext cx="8431578" cy="457203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rtl="0" latinLnBrk="1" hangingPunct="0"/>
            <a:r>
              <a:rPr lang="fr-FR" sz="1700" b="1" dirty="0" smtClean="0">
                <a:solidFill>
                  <a:srgbClr val="000000"/>
                </a:solidFill>
              </a:rPr>
              <a:t>TRIANGLE « ANALOGIQUE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D:\Temp\Projet IF2\GBF_Project\Docs\Rendus\Rendu 3\Screens\TestANA_Tri0.5k50-0-16b-44100.PNG"/>
          <p:cNvPicPr>
            <a:picLocks noChangeAspect="1" noChangeArrowheads="1"/>
          </p:cNvPicPr>
          <p:nvPr/>
        </p:nvPicPr>
        <p:blipFill>
          <a:blip r:embed="rId2"/>
          <a:srcRect t="8333" r="33974" b="30324"/>
          <a:stretch>
            <a:fillRect/>
          </a:stretch>
        </p:blipFill>
        <p:spPr bwMode="auto">
          <a:xfrm>
            <a:off x="428596" y="1142984"/>
            <a:ext cx="8360792" cy="464347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</a:t>
            </a: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TRIANGLE ANALOGIQUE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D:\Temp\Projet IF2\GBF_Project\Docs\Rendus\Rendu 3\Screens\FFT_ANA_Tri0.5k.PNG"/>
          <p:cNvPicPr>
            <a:picLocks noChangeAspect="1" noChangeArrowheads="1"/>
          </p:cNvPicPr>
          <p:nvPr/>
        </p:nvPicPr>
        <p:blipFill>
          <a:blip r:embed="rId2"/>
          <a:srcRect t="9677" r="33395" b="30415"/>
          <a:stretch>
            <a:fillRect/>
          </a:stretch>
        </p:blipFill>
        <p:spPr bwMode="auto">
          <a:xfrm>
            <a:off x="357158" y="1142984"/>
            <a:ext cx="8464077" cy="457203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457200" y="1340442"/>
            <a:ext cx="8258204" cy="41602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1700" dirty="0" smtClean="0"/>
              <a:t>OBJECTIFS TECHNIQUES : </a:t>
            </a:r>
          </a:p>
          <a:p>
            <a:pPr>
              <a:buNone/>
            </a:pPr>
            <a:endParaRPr lang="fr-FR" sz="1700" dirty="0" smtClean="0"/>
          </a:p>
          <a:p>
            <a:pPr>
              <a:buFont typeface="Arial" pitchFamily="34" charset="0"/>
              <a:buChar char="•"/>
            </a:pPr>
            <a:r>
              <a:rPr lang="fr-FR" sz="1700" dirty="0" smtClean="0"/>
              <a:t>Développement d’une Interface Homme Machine</a:t>
            </a:r>
          </a:p>
          <a:p>
            <a:pPr lvl="1">
              <a:buFont typeface="Arial" pitchFamily="34" charset="0"/>
              <a:buChar char="•"/>
            </a:pPr>
            <a:r>
              <a:rPr lang="fr-FR" sz="1700" dirty="0" smtClean="0"/>
              <a:t>Génération de signaux simples (sinus, cosinus, carré, triangle) </a:t>
            </a:r>
          </a:p>
          <a:p>
            <a:pPr lvl="1">
              <a:buFont typeface="Arial" pitchFamily="34" charset="0"/>
              <a:buChar char="•"/>
            </a:pPr>
            <a:r>
              <a:rPr lang="fr-FR" sz="1700" dirty="0" smtClean="0"/>
              <a:t>Export au format WAVE</a:t>
            </a:r>
          </a:p>
          <a:p>
            <a:pPr>
              <a:buFont typeface="Arial" pitchFamily="34" charset="0"/>
              <a:buChar char="•"/>
            </a:pPr>
            <a:r>
              <a:rPr lang="fr-FR" sz="1700" dirty="0" smtClean="0"/>
              <a:t>Compiler le programme en librairie dynamique</a:t>
            </a:r>
          </a:p>
          <a:p>
            <a:pPr lvl="1">
              <a:buFont typeface="Arial" pitchFamily="34" charset="0"/>
              <a:buChar char="•"/>
            </a:pPr>
            <a:endParaRPr lang="fr-FR" sz="1700" dirty="0" smtClean="0"/>
          </a:p>
          <a:p>
            <a:pPr lvl="1">
              <a:buFont typeface="Arial" pitchFamily="34" charset="0"/>
              <a:buChar char="•"/>
            </a:pPr>
            <a:endParaRPr lang="fr-FR" sz="1700" dirty="0" smtClean="0"/>
          </a:p>
          <a:p>
            <a:pPr lvl="0">
              <a:buNone/>
              <a:defRPr/>
            </a:pPr>
            <a:r>
              <a:rPr lang="fr-FR" sz="1700" dirty="0" smtClean="0"/>
              <a:t>OBJECTIFS PÉDAGOGIQUES : </a:t>
            </a:r>
          </a:p>
          <a:p>
            <a:pPr lvl="0">
              <a:buNone/>
              <a:defRPr/>
            </a:pPr>
            <a:endParaRPr lang="fr-FR" sz="1700" dirty="0" smtClean="0"/>
          </a:p>
          <a:p>
            <a:pPr lvl="0">
              <a:buFont typeface="Arial" pitchFamily="34" charset="0"/>
              <a:buChar char="•"/>
            </a:pPr>
            <a:r>
              <a:rPr lang="fr-FR" sz="1700" dirty="0" smtClean="0"/>
              <a:t>Mises en œuvres des compétences acquises dans le module IF2</a:t>
            </a:r>
          </a:p>
          <a:p>
            <a:pPr lvl="0">
              <a:buFont typeface="Arial" pitchFamily="34" charset="0"/>
              <a:buChar char="•"/>
            </a:pPr>
            <a:r>
              <a:rPr lang="fr-FR" sz="1700" dirty="0" smtClean="0"/>
              <a:t>Analyser un cahier des charges et le traduire en UML</a:t>
            </a:r>
          </a:p>
          <a:p>
            <a:pPr lvl="0">
              <a:buFont typeface="Arial" pitchFamily="34" charset="0"/>
              <a:buChar char="•"/>
            </a:pPr>
            <a:r>
              <a:rPr lang="fr-FR" sz="1700" dirty="0" smtClean="0"/>
              <a:t>Gestion de projet et travail de groupe à distance </a:t>
            </a:r>
            <a:r>
              <a:rPr lang="fr-FR" sz="1700" dirty="0" smtClean="0">
                <a:sym typeface="Wingdings" pitchFamily="2" charset="2"/>
              </a:rPr>
              <a:t></a:t>
            </a:r>
            <a:r>
              <a:rPr lang="fr-FR" sz="1700" dirty="0" smtClean="0"/>
              <a:t> outils collaboratifs </a:t>
            </a:r>
          </a:p>
          <a:p>
            <a:pPr lvl="1">
              <a:buFont typeface="Arial" pitchFamily="34" charset="0"/>
              <a:buChar char="•"/>
            </a:pPr>
            <a:endParaRPr lang="fr-FR" sz="1700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50238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3</a:t>
            </a:r>
            <a:endParaRPr sz="11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50238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4</a:t>
            </a:r>
            <a:endParaRPr sz="1100" b="1">
              <a:solidFill>
                <a:srgbClr val="888888"/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457200" y="1357298"/>
            <a:ext cx="8229600" cy="492922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FR" sz="1800" dirty="0" smtClean="0"/>
              <a:t>PARAMÈTRES DE L’IHM ET DES SIGNAUX :</a:t>
            </a:r>
          </a:p>
          <a:p>
            <a:pPr>
              <a:buNone/>
            </a:pPr>
            <a:endParaRPr lang="fr-FR" sz="1800" dirty="0" smtClean="0"/>
          </a:p>
          <a:p>
            <a:pPr lvl="1"/>
            <a:r>
              <a:rPr lang="fr-FR" sz="1800" dirty="0" smtClean="0"/>
              <a:t>Utilisation des </a:t>
            </a:r>
            <a:r>
              <a:rPr lang="fr-FR" sz="1800" dirty="0" err="1" smtClean="0"/>
              <a:t>Qwidgets</a:t>
            </a:r>
            <a:r>
              <a:rPr lang="fr-FR" sz="1800" dirty="0" smtClean="0"/>
              <a:t> : </a:t>
            </a:r>
            <a:r>
              <a:rPr lang="fr-FR" sz="1800" dirty="0" err="1" smtClean="0"/>
              <a:t>QComboBox</a:t>
            </a:r>
            <a:r>
              <a:rPr lang="fr-FR" sz="1800" dirty="0" smtClean="0"/>
              <a:t>, </a:t>
            </a:r>
            <a:r>
              <a:rPr lang="fr-FR" sz="1800" dirty="0" err="1" smtClean="0"/>
              <a:t>Qdial</a:t>
            </a:r>
            <a:r>
              <a:rPr lang="fr-FR" sz="1800" dirty="0" smtClean="0"/>
              <a:t> et </a:t>
            </a:r>
            <a:r>
              <a:rPr lang="fr-FR" sz="1800" dirty="0" err="1" smtClean="0"/>
              <a:t>QSpinBox</a:t>
            </a:r>
            <a:endParaRPr lang="fr-FR" sz="1800" dirty="0" smtClean="0"/>
          </a:p>
          <a:p>
            <a:pPr lvl="1"/>
            <a:r>
              <a:rPr lang="fr-FR" sz="1800" dirty="0" smtClean="0"/>
              <a:t>Visualisation dynamique sur changement de paramètre</a:t>
            </a:r>
          </a:p>
          <a:p>
            <a:pPr lvl="1"/>
            <a:endParaRPr lang="fr-FR" sz="1800" dirty="0" smtClean="0"/>
          </a:p>
          <a:p>
            <a:pPr lvl="1"/>
            <a:r>
              <a:rPr lang="fr-FR" sz="1800" dirty="0" smtClean="0"/>
              <a:t>Type de signal : sinus, cosinus, carré, triangle</a:t>
            </a:r>
          </a:p>
          <a:p>
            <a:pPr lvl="1"/>
            <a:r>
              <a:rPr lang="fr-FR" sz="1800" dirty="0" smtClean="0"/>
              <a:t>Fréquence : de 20 à 22050 Hz</a:t>
            </a:r>
          </a:p>
          <a:p>
            <a:pPr lvl="1"/>
            <a:r>
              <a:rPr lang="fr-FR" sz="1800" dirty="0" smtClean="0"/>
              <a:t>Amplitude : pourcentage de pleine échelle (en fonction de la résolution)</a:t>
            </a:r>
          </a:p>
          <a:p>
            <a:pPr lvl="1"/>
            <a:r>
              <a:rPr lang="fr-FR" sz="1800" dirty="0" smtClean="0"/>
              <a:t>Offset : pourcentage de pleine échelle (en fonction de la résolution)</a:t>
            </a:r>
          </a:p>
          <a:p>
            <a:pPr lvl="1"/>
            <a:r>
              <a:rPr lang="fr-FR" sz="1800" dirty="0" smtClean="0"/>
              <a:t>Rapport cyclique : de 0 à 100% (disponible uniquement pour le carré)</a:t>
            </a:r>
          </a:p>
          <a:p>
            <a:pPr lvl="1"/>
            <a:r>
              <a:rPr lang="fr-FR" sz="1800" dirty="0" smtClean="0"/>
              <a:t>Résolution : 8, 12, 16 ou 24 bits</a:t>
            </a:r>
          </a:p>
          <a:p>
            <a:pPr lvl="1"/>
            <a:r>
              <a:rPr lang="fr-FR" sz="1800" dirty="0" smtClean="0"/>
              <a:t>Fréquence d’échantillonnage : 44.1 , 98.2 ou 192 kHz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>
              <a:buNone/>
            </a:pPr>
            <a:r>
              <a:rPr lang="fr-FR" sz="1800" dirty="0" smtClean="0"/>
              <a:t>PARAMÈTRES DE L’EXPORT :</a:t>
            </a:r>
          </a:p>
          <a:p>
            <a:pPr lvl="1"/>
            <a:endParaRPr lang="fr-FR" sz="1800" dirty="0" smtClean="0"/>
          </a:p>
          <a:p>
            <a:pPr lvl="1"/>
            <a:r>
              <a:rPr lang="fr-FR" sz="1800" dirty="0" smtClean="0"/>
              <a:t>Destination du fichier</a:t>
            </a:r>
          </a:p>
          <a:p>
            <a:pPr lvl="1"/>
            <a:r>
              <a:rPr lang="fr-FR" sz="1800" dirty="0" smtClean="0"/>
              <a:t>Nom du fichier</a:t>
            </a:r>
          </a:p>
          <a:p>
            <a:pPr lvl="1"/>
            <a:r>
              <a:rPr lang="fr-FR" sz="1800" dirty="0" smtClean="0"/>
              <a:t>Durée en seconde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5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5" name="r-1234361" descr="Logiciel de gestion de versions distribué avec serveur.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000628" y="2428868"/>
            <a:ext cx="3571900" cy="292895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Espace réservé du texte 6"/>
          <p:cNvSpPr txBox="1">
            <a:spLocks/>
          </p:cNvSpPr>
          <p:nvPr/>
        </p:nvSpPr>
        <p:spPr>
          <a:xfrm>
            <a:off x="485804" y="1285860"/>
            <a:ext cx="8229600" cy="492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RÉPARTITION DES TÂCHES :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Interface Homme Machine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Visualisation dynamique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Génération des signaux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Export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Wave 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PARTAGE DU PROJET SUR SERVEUR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Accessible par </a:t>
            </a: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TotoiseGit</a:t>
            </a: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Développement parallèle des modules</a:t>
            </a:r>
          </a:p>
          <a:p>
            <a:pPr marL="742950" lvl="1" indent="-285750">
              <a:spcBef>
                <a:spcPts val="300"/>
              </a:spcBef>
              <a:buSzPct val="100000"/>
              <a:buFont typeface="Arial"/>
              <a:buChar char="•"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Suivi des modifications (push/pull)</a:t>
            </a:r>
          </a:p>
          <a:p>
            <a:pPr marL="742950" lvl="3" indent="-285750">
              <a:spcBef>
                <a:spcPts val="300"/>
              </a:spcBef>
              <a:buSzPct val="100000"/>
              <a:buFont typeface="Arial"/>
              <a:buChar char="•"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Fusion automatique des modifications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Dernières modifications disponibles sur le serveur</a:t>
            </a:r>
          </a:p>
        </p:txBody>
      </p:sp>
      <p:sp>
        <p:nvSpPr>
          <p:cNvPr id="7" name="Rectangle à coins arrondis 6">
            <a:hlinkClick r:id="rId3" action="ppaction://hlinksldjump"/>
          </p:cNvPr>
          <p:cNvSpPr/>
          <p:nvPr/>
        </p:nvSpPr>
        <p:spPr>
          <a:xfrm>
            <a:off x="3857620" y="1291196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GANTT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UML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6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4" name="Image 3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3153" r="3327"/>
          <a:stretch/>
        </p:blipFill>
        <p:spPr bwMode="auto">
          <a:xfrm>
            <a:off x="142844" y="785794"/>
            <a:ext cx="9001156" cy="55007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/>
          <p:nvPr/>
        </p:nvPicPr>
        <p:blipFill rotWithShape="1"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19570" t="16182" r="19661" b="23672"/>
          <a:stretch/>
        </p:blipFill>
        <p:spPr bwMode="auto">
          <a:xfrm>
            <a:off x="642910" y="1500174"/>
            <a:ext cx="5143536" cy="2786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IHM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7</a:t>
            </a:r>
            <a:endParaRPr sz="1100" b="1">
              <a:solidFill>
                <a:srgbClr val="888888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 rot="5400000">
            <a:off x="2428860" y="1214422"/>
            <a:ext cx="571504" cy="428628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necteur droit avec flèche 16"/>
          <p:cNvCxnSpPr/>
          <p:nvPr/>
        </p:nvCxnSpPr>
        <p:spPr>
          <a:xfrm rot="10800000">
            <a:off x="2571736" y="4000504"/>
            <a:ext cx="928694" cy="642942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ZoneTexte 18"/>
          <p:cNvSpPr txBox="1"/>
          <p:nvPr/>
        </p:nvSpPr>
        <p:spPr>
          <a:xfrm>
            <a:off x="2944166" y="906647"/>
            <a:ext cx="555692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Réglages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du signal :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fréquence,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amplitude,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offset</a:t>
            </a:r>
            <a:r>
              <a:rPr lang="fr-FR" sz="1400" baseline="0" dirty="0" smtClean="0">
                <a:solidFill>
                  <a:srgbClr val="000000"/>
                </a:solidFill>
              </a:rPr>
              <a:t>,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rapport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cyclique etc.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715140" y="1500174"/>
            <a:ext cx="192882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Fenêtre de visualisation dynamique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Connecteur droit avec flèche 31"/>
          <p:cNvCxnSpPr>
            <a:stCxn id="31" idx="1"/>
          </p:cNvCxnSpPr>
          <p:nvPr/>
        </p:nvCxnSpPr>
        <p:spPr>
          <a:xfrm rot="10800000" flipV="1">
            <a:off x="6143636" y="1761782"/>
            <a:ext cx="571504" cy="167019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Connecteur droit avec flèche 35"/>
          <p:cNvCxnSpPr/>
          <p:nvPr/>
        </p:nvCxnSpPr>
        <p:spPr>
          <a:xfrm rot="5400000" flipH="1" flipV="1">
            <a:off x="910803" y="4304115"/>
            <a:ext cx="642942" cy="178596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ZoneTexte 36"/>
          <p:cNvSpPr txBox="1"/>
          <p:nvPr/>
        </p:nvSpPr>
        <p:spPr>
          <a:xfrm>
            <a:off x="142844" y="4786322"/>
            <a:ext cx="207170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Type de signal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428992" y="4475170"/>
            <a:ext cx="85725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Export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4214810" y="4643446"/>
            <a:ext cx="1928826" cy="1588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eur droit avec flèche 47"/>
          <p:cNvCxnSpPr/>
          <p:nvPr/>
        </p:nvCxnSpPr>
        <p:spPr>
          <a:xfrm>
            <a:off x="5357818" y="5786454"/>
            <a:ext cx="571504" cy="1588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Accolade ouvrante 49"/>
          <p:cNvSpPr/>
          <p:nvPr/>
        </p:nvSpPr>
        <p:spPr>
          <a:xfrm>
            <a:off x="6000760" y="5500702"/>
            <a:ext cx="142876" cy="571504"/>
          </a:xfrm>
          <a:prstGeom prst="leftBrace">
            <a:avLst/>
          </a:prstGeom>
          <a:noFill/>
          <a:ln w="25400" cap="flat">
            <a:solidFill>
              <a:srgbClr val="663366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14678" y="5500702"/>
            <a:ext cx="23574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Données du fichier Wave :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smtClean="0">
                <a:solidFill>
                  <a:srgbClr val="000000"/>
                </a:solidFill>
              </a:rPr>
              <a:t>Nom et durée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609859" y="1785926"/>
            <a:ext cx="2714644" cy="1928826"/>
          </a:xfrm>
          <a:prstGeom prst="roundRect">
            <a:avLst/>
          </a:prstGeom>
          <a:noFill/>
          <a:ln w="25400" cap="flat">
            <a:solidFill>
              <a:srgbClr val="663366"/>
            </a:solidFill>
            <a:prstDash val="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Image 26"/>
          <p:cNvPicPr/>
          <p:nvPr/>
        </p:nvPicPr>
        <p:blipFill rotWithShape="1">
          <a:blip r:embed="rId3"/>
          <a:srcRect l="32101" t="16182" r="32192" b="24893"/>
          <a:stretch/>
        </p:blipFill>
        <p:spPr bwMode="auto">
          <a:xfrm>
            <a:off x="6215074" y="3786190"/>
            <a:ext cx="2643206" cy="24288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sp>
        <p:nvSpPr>
          <p:cNvPr id="28" name="Rectangle à coins arrondis 27">
            <a:hlinkClick r:id="rId4" action="ppaction://hlinksldjump"/>
          </p:cNvPr>
          <p:cNvSpPr/>
          <p:nvPr/>
        </p:nvSpPr>
        <p:spPr>
          <a:xfrm>
            <a:off x="571472" y="928670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CODE IHM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SIGNAUX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8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 r="14912"/>
          <a:stretch>
            <a:fillRect/>
          </a:stretch>
        </p:blipFill>
        <p:spPr bwMode="auto">
          <a:xfrm>
            <a:off x="500034" y="859201"/>
            <a:ext cx="8001056" cy="542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978858" y="3643314"/>
            <a:ext cx="1785950" cy="264320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285720" y="1000108"/>
            <a:ext cx="5429288" cy="3286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/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GESTION D’UN SIGNAL: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Héritage de la classe </a:t>
            </a:r>
            <a:r>
              <a:rPr kumimoji="0" lang="fr-FR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GBF_Signal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GBF_Signal</a:t>
            </a: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 classe virtuelle pure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Rapport cyclique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implémenté dans l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classe </a:t>
            </a: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GBF_SignalCarre</a:t>
            </a: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Points calculés stockés dans un </a:t>
            </a: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std:vector</a:t>
            </a: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EXPORT WAVE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9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12" name="image25.png" descr="WAVE_file_sound_dat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868" y="3626961"/>
            <a:ext cx="4357718" cy="28575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Image 1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857232"/>
            <a:ext cx="6286544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ccolade ouvrante 7"/>
          <p:cNvSpPr/>
          <p:nvPr/>
        </p:nvSpPr>
        <p:spPr>
          <a:xfrm>
            <a:off x="2071670" y="928670"/>
            <a:ext cx="285752" cy="1928826"/>
          </a:xfrm>
          <a:prstGeom prst="leftBrace">
            <a:avLst/>
          </a:prstGeom>
          <a:noFill/>
          <a:ln w="25400" cap="flat">
            <a:solidFill>
              <a:srgbClr val="663366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85720" y="2956325"/>
            <a:ext cx="1643074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Bloc de données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2876" y="1714488"/>
            <a:ext cx="1928794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En-tête</a:t>
            </a:r>
          </a:p>
        </p:txBody>
      </p:sp>
      <p:sp>
        <p:nvSpPr>
          <p:cNvPr id="11" name="Accolade ouvrante 10"/>
          <p:cNvSpPr/>
          <p:nvPr/>
        </p:nvSpPr>
        <p:spPr>
          <a:xfrm>
            <a:off x="2071670" y="2977512"/>
            <a:ext cx="285752" cy="571504"/>
          </a:xfrm>
          <a:prstGeom prst="leftBrace">
            <a:avLst/>
          </a:prstGeom>
          <a:noFill/>
          <a:ln w="25400" cap="flat">
            <a:solidFill>
              <a:srgbClr val="663366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663366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663366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663366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663366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595</Words>
  <PresentationFormat>Affichage à l'écran (4:3)</PresentationFormat>
  <Paragraphs>169</Paragraphs>
  <Slides>24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Default</vt:lpstr>
      <vt:lpstr>PROJET C - GBF</vt:lpstr>
      <vt:lpstr>PLAN</vt:lpstr>
      <vt:lpstr>INTRODUCTION</vt:lpstr>
      <vt:lpstr>CAHIER DES CHARGES</vt:lpstr>
      <vt:lpstr>GESTION DE PROJET</vt:lpstr>
      <vt:lpstr>UML</vt:lpstr>
      <vt:lpstr>IHM</vt:lpstr>
      <vt:lpstr>SIGNAUX</vt:lpstr>
      <vt:lpstr>EXPORT WAVE</vt:lpstr>
      <vt:lpstr>TESTS ET VALIDATION</vt:lpstr>
      <vt:lpstr>CONCLUSION</vt:lpstr>
      <vt:lpstr>MERCI DE VOTRE ATTENTION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cp:lastModifiedBy>Thomas</cp:lastModifiedBy>
  <cp:revision>62</cp:revision>
  <dcterms:modified xsi:type="dcterms:W3CDTF">2016-01-31T16:15:02Z</dcterms:modified>
</cp:coreProperties>
</file>